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Inter Bold" panose="020B060402020202020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EFF346-0A3F-4E13-80CC-E7DE00EABB75}" v="5" dt="2025-07-30T16:53:53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79" autoAdjust="0"/>
  </p:normalViewPr>
  <p:slideViewPr>
    <p:cSldViewPr>
      <p:cViewPr varScale="1">
        <p:scale>
          <a:sx n="52" d="100"/>
          <a:sy n="52" d="100"/>
        </p:scale>
        <p:origin x="85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i M" userId="f90b4e66aba6526c" providerId="LiveId" clId="{66EFF346-0A3F-4E13-80CC-E7DE00EABB75}"/>
    <pc:docChg chg="undo redo custSel modSld">
      <pc:chgData name="Muni M" userId="f90b4e66aba6526c" providerId="LiveId" clId="{66EFF346-0A3F-4E13-80CC-E7DE00EABB75}" dt="2025-07-30T16:53:55.571" v="72" actId="20577"/>
      <pc:docMkLst>
        <pc:docMk/>
      </pc:docMkLst>
      <pc:sldChg chg="modSp mod">
        <pc:chgData name="Muni M" userId="f90b4e66aba6526c" providerId="LiveId" clId="{66EFF346-0A3F-4E13-80CC-E7DE00EABB75}" dt="2025-07-30T16:53:55.571" v="72" actId="20577"/>
        <pc:sldMkLst>
          <pc:docMk/>
          <pc:sldMk cId="0" sldId="257"/>
        </pc:sldMkLst>
        <pc:spChg chg="mod">
          <ac:chgData name="Muni M" userId="f90b4e66aba6526c" providerId="LiveId" clId="{66EFF346-0A3F-4E13-80CC-E7DE00EABB75}" dt="2025-07-30T16:53:55.571" v="72" actId="20577"/>
          <ac:spMkLst>
            <pc:docMk/>
            <pc:sldMk cId="0" sldId="257"/>
            <ac:spMk id="9" creationId="{00000000-0000-0000-0000-000000000000}"/>
          </ac:spMkLst>
        </pc:spChg>
      </pc:sldChg>
      <pc:sldChg chg="modSp mod">
        <pc:chgData name="Muni M" userId="f90b4e66aba6526c" providerId="LiveId" clId="{66EFF346-0A3F-4E13-80CC-E7DE00EABB75}" dt="2025-07-30T16:52:49.813" v="68" actId="20577"/>
        <pc:sldMkLst>
          <pc:docMk/>
          <pc:sldMk cId="0" sldId="264"/>
        </pc:sldMkLst>
        <pc:spChg chg="mod">
          <ac:chgData name="Muni M" userId="f90b4e66aba6526c" providerId="LiveId" clId="{66EFF346-0A3F-4E13-80CC-E7DE00EABB75}" dt="2025-07-30T16:47:46.894" v="25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Muni M" userId="f90b4e66aba6526c" providerId="LiveId" clId="{66EFF346-0A3F-4E13-80CC-E7DE00EABB75}" dt="2025-07-30T16:52:49.813" v="68" actId="20577"/>
          <ac:spMkLst>
            <pc:docMk/>
            <pc:sldMk cId="0" sldId="264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E3A76-AD91-4785-9C4A-89ACA42C152D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F88C-FCC6-4A7C-BAE4-ED0DA7812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35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88C-FCC6-4A7C-BAE4-ED0DA7812D9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45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0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7200" y="1656617"/>
            <a:ext cx="9211651" cy="1609958"/>
            <a:chOff x="0" y="-1453"/>
            <a:chExt cx="2426114" cy="424022"/>
          </a:xfrm>
          <a:solidFill>
            <a:schemeClr val="accent2"/>
          </a:solidFill>
        </p:grpSpPr>
        <p:sp>
          <p:nvSpPr>
            <p:cNvPr id="4" name="Freeform 4"/>
            <p:cNvSpPr/>
            <p:nvPr/>
          </p:nvSpPr>
          <p:spPr>
            <a:xfrm>
              <a:off x="0" y="25940"/>
              <a:ext cx="2426114" cy="396629"/>
            </a:xfrm>
            <a:custGeom>
              <a:avLst/>
              <a:gdLst/>
              <a:ahLst/>
              <a:cxnLst/>
              <a:rect l="l" t="t" r="r" b="b"/>
              <a:pathLst>
                <a:path w="2522326" h="422569">
                  <a:moveTo>
                    <a:pt x="0" y="0"/>
                  </a:moveTo>
                  <a:lnTo>
                    <a:pt x="2522326" y="0"/>
                  </a:lnTo>
                  <a:lnTo>
                    <a:pt x="2522326" y="422569"/>
                  </a:lnTo>
                  <a:lnTo>
                    <a:pt x="0" y="422569"/>
                  </a:lnTo>
                  <a:close/>
                </a:path>
              </a:pathLst>
            </a:custGeom>
            <a:grpFill/>
          </p:spPr>
        </p:sp>
        <p:sp>
          <p:nvSpPr>
            <p:cNvPr id="5" name="TextBox 5"/>
            <p:cNvSpPr txBox="1"/>
            <p:nvPr/>
          </p:nvSpPr>
          <p:spPr>
            <a:xfrm>
              <a:off x="0" y="-1453"/>
              <a:ext cx="2426114" cy="424022"/>
            </a:xfrm>
            <a:prstGeom prst="rect">
              <a:avLst/>
            </a:prstGeom>
            <a:grpFill/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Muniappan.M - DA &amp; DS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0948" y="6533150"/>
            <a:ext cx="13636402" cy="3759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068"/>
              </a:lnSpc>
            </a:pPr>
            <a:r>
              <a:rPr lang="en-US" sz="25953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Housing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3709556" cy="1028700"/>
            <a:chOff x="0" y="0"/>
            <a:chExt cx="977002" cy="270933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977002" cy="270933"/>
            </a:xfrm>
            <a:custGeom>
              <a:avLst/>
              <a:gdLst/>
              <a:ahLst/>
              <a:cxnLst/>
              <a:rect l="l" t="t" r="r" b="b"/>
              <a:pathLst>
                <a:path w="977002" h="270933">
                  <a:moveTo>
                    <a:pt x="0" y="0"/>
                  </a:moveTo>
                  <a:lnTo>
                    <a:pt x="977002" y="0"/>
                  </a:lnTo>
                  <a:lnTo>
                    <a:pt x="977002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77002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29611" y="8401980"/>
            <a:ext cx="579945" cy="1885020"/>
            <a:chOff x="0" y="0"/>
            <a:chExt cx="152743" cy="496466"/>
          </a:xfrm>
          <a:solidFill>
            <a:schemeClr val="accent2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743" cy="496466"/>
            </a:xfrm>
            <a:custGeom>
              <a:avLst/>
              <a:gdLst/>
              <a:ahLst/>
              <a:cxnLst/>
              <a:rect l="l" t="t" r="r" b="b"/>
              <a:pathLst>
                <a:path w="152743" h="496466">
                  <a:moveTo>
                    <a:pt x="0" y="0"/>
                  </a:moveTo>
                  <a:lnTo>
                    <a:pt x="152743" y="0"/>
                  </a:lnTo>
                  <a:lnTo>
                    <a:pt x="152743" y="496466"/>
                  </a:lnTo>
                  <a:lnTo>
                    <a:pt x="0" y="496466"/>
                  </a:lnTo>
                  <a:close/>
                </a:path>
              </a:pathLst>
            </a:custGeom>
            <a:grpFill/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2743" cy="53456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 rot="-5400000">
            <a:off x="-1226109" y="4300090"/>
            <a:ext cx="6840398" cy="1363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6"/>
              </a:lnSpc>
            </a:pPr>
            <a:r>
              <a:rPr lang="en-US" sz="9380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9A3C8C-4222-C043-1F37-4E384CB20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1" y="-161719"/>
            <a:ext cx="1358169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290" y="0"/>
            <a:ext cx="9144000" cy="10287000"/>
            <a:chOff x="16387" y="0"/>
            <a:chExt cx="12192000" cy="14040292"/>
          </a:xfrm>
          <a:blipFill>
            <a:blip r:embed="rId2"/>
            <a:stretch>
              <a:fillRect t="-18444"/>
            </a:stretch>
          </a:blipFill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0" r="6670"/>
            <a:stretch/>
          </p:blipFill>
          <p:spPr>
            <a:xfrm>
              <a:off x="16387" y="0"/>
              <a:ext cx="12192000" cy="14040292"/>
            </a:xfrm>
            <a:prstGeom prst="rect">
              <a:avLst/>
            </a:prstGeom>
            <a:grpFill/>
          </p:spPr>
        </p:pic>
      </p:grpSp>
      <p:sp>
        <p:nvSpPr>
          <p:cNvPr id="8" name="TextBox 8"/>
          <p:cNvSpPr txBox="1"/>
          <p:nvPr/>
        </p:nvSpPr>
        <p:spPr>
          <a:xfrm>
            <a:off x="10349712" y="1333500"/>
            <a:ext cx="5220070" cy="134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2"/>
              </a:lnSpc>
            </a:pPr>
            <a:r>
              <a:rPr lang="en-US" sz="6707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AGENDA</a:t>
            </a:r>
          </a:p>
          <a:p>
            <a:pPr algn="l">
              <a:lnSpc>
                <a:spcPts val="1870"/>
              </a:lnSpc>
            </a:pPr>
            <a:endParaRPr lang="en-US" sz="6707" b="1" dirty="0">
              <a:solidFill>
                <a:schemeClr val="accent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68761" y="3375088"/>
            <a:ext cx="7404888" cy="508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DATA UNDERSTANDING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DATA CLEANING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EDA (Exploratory Data Analysis)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UNIVARIATE ANALYSIS 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BIVARIATE ANALYSIS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MULTIVARAIATE ANALYSIS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INSIGHTS &amp; RECOMMENDATIONS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endParaRPr lang="en-US" sz="3561" dirty="0">
              <a:solidFill>
                <a:srgbClr val="1F2020"/>
              </a:solidFill>
              <a:ea typeface="Open Sans"/>
              <a:cs typeface="Open Sans"/>
              <a:sym typeface="Open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144000" y="8401980"/>
            <a:ext cx="579945" cy="1885020"/>
            <a:chOff x="0" y="0"/>
            <a:chExt cx="152743" cy="496466"/>
          </a:xfrm>
          <a:solidFill>
            <a:schemeClr val="accent2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2743" cy="496466"/>
            </a:xfrm>
            <a:custGeom>
              <a:avLst/>
              <a:gdLst/>
              <a:ahLst/>
              <a:cxnLst/>
              <a:rect l="l" t="t" r="r" b="b"/>
              <a:pathLst>
                <a:path w="152743" h="496466">
                  <a:moveTo>
                    <a:pt x="0" y="0"/>
                  </a:moveTo>
                  <a:lnTo>
                    <a:pt x="152743" y="0"/>
                  </a:lnTo>
                  <a:lnTo>
                    <a:pt x="152743" y="496466"/>
                  </a:lnTo>
                  <a:lnTo>
                    <a:pt x="0" y="496466"/>
                  </a:lnTo>
                  <a:close/>
                </a:path>
              </a:pathLst>
            </a:custGeom>
            <a:grpFill/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2743" cy="53456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31408" y="0"/>
            <a:ext cx="9716322" cy="10287000"/>
            <a:chOff x="0" y="0"/>
            <a:chExt cx="2446499" cy="2709333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446499" cy="2709333"/>
            </a:xfrm>
            <a:custGeom>
              <a:avLst/>
              <a:gdLst/>
              <a:ahLst/>
              <a:cxnLst/>
              <a:rect l="l" t="t" r="r" b="b"/>
              <a:pathLst>
                <a:path w="2446499" h="2709333">
                  <a:moveTo>
                    <a:pt x="0" y="0"/>
                  </a:moveTo>
                  <a:lnTo>
                    <a:pt x="2446499" y="0"/>
                  </a:lnTo>
                  <a:lnTo>
                    <a:pt x="244649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46499" cy="27474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369386"/>
            <a:ext cx="5031574" cy="129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DATA UNDERSTANDING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138118"/>
            <a:ext cx="6702708" cy="377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114" lvl="1" indent="-243057" algn="l">
              <a:lnSpc>
                <a:spcPts val="3152"/>
              </a:lnSpc>
              <a:buFont typeface="Arial"/>
              <a:buChar char="•"/>
            </a:pPr>
            <a:r>
              <a:rPr lang="en-US" sz="2700" dirty="0">
                <a:solidFill>
                  <a:srgbClr val="1F2020"/>
                </a:solidFill>
                <a:latin typeface="Canva Sans" panose="020B0604020202020204" charset="0"/>
                <a:ea typeface="Open Sans Bold"/>
                <a:cs typeface="Open Sans Bold"/>
                <a:sym typeface="Open Sans Bold"/>
              </a:rPr>
              <a:t>Provide a detailed description of the dataset, including its structure, dimensions (rows and columns), and data types.</a:t>
            </a:r>
          </a:p>
          <a:p>
            <a:pPr algn="l">
              <a:lnSpc>
                <a:spcPts val="2521"/>
              </a:lnSpc>
            </a:pPr>
            <a:endParaRPr lang="en-US" sz="2700" dirty="0">
              <a:solidFill>
                <a:srgbClr val="1F2020"/>
              </a:solidFill>
              <a:latin typeface="Canva Sans" panose="020B0604020202020204" charset="0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942"/>
              </a:lnSpc>
            </a:pPr>
            <a:endParaRPr lang="en-US" sz="2700" dirty="0">
              <a:solidFill>
                <a:srgbClr val="1F2020"/>
              </a:solidFill>
              <a:latin typeface="Canva Sans" panose="020B0604020202020204" charset="0"/>
              <a:ea typeface="Open Sans Bold"/>
              <a:cs typeface="Open Sans Bold"/>
              <a:sym typeface="Open Sans Bold"/>
            </a:endParaRPr>
          </a:p>
          <a:p>
            <a:pPr marL="453707" lvl="1" indent="-226853" algn="l">
              <a:lnSpc>
                <a:spcPts val="2942"/>
              </a:lnSpc>
              <a:buFont typeface="Arial"/>
              <a:buChar char="•"/>
            </a:pPr>
            <a:r>
              <a:rPr lang="en-US" sz="2700" dirty="0">
                <a:solidFill>
                  <a:srgbClr val="1F2020"/>
                </a:solidFill>
                <a:latin typeface="Canva Sans" panose="020B0604020202020204" charset="0"/>
                <a:ea typeface="Open Sans Bold"/>
                <a:cs typeface="Open Sans Bold"/>
                <a:sym typeface="Open Sans Bold"/>
              </a:rPr>
              <a:t>Include a summary of the initial exploratory analysis, such as basic statistics and early insights gained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  <a:endParaRPr lang="en-US" sz="2700" dirty="0">
              <a:solidFill>
                <a:srgbClr val="1F2020"/>
              </a:solidFill>
              <a:latin typeface="Canva Sans" panose="020B0604020202020204" charset="0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724567-8BC8-D96C-C4B0-9C9ADB48D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07" y="4078644"/>
            <a:ext cx="9716322" cy="2977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3896230"/>
            <a:ext cx="1028700" cy="4333370"/>
            <a:chOff x="0" y="0"/>
            <a:chExt cx="270933" cy="1141299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1141299"/>
            </a:xfrm>
            <a:custGeom>
              <a:avLst/>
              <a:gdLst/>
              <a:ahLst/>
              <a:cxnLst/>
              <a:rect l="l" t="t" r="r" b="b"/>
              <a:pathLst>
                <a:path w="270933" h="1141299">
                  <a:moveTo>
                    <a:pt x="0" y="0"/>
                  </a:moveTo>
                  <a:lnTo>
                    <a:pt x="270933" y="0"/>
                  </a:lnTo>
                  <a:lnTo>
                    <a:pt x="270933" y="1141299"/>
                  </a:lnTo>
                  <a:lnTo>
                    <a:pt x="0" y="1141299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117939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441487" y="4205959"/>
            <a:ext cx="2898629" cy="6081041"/>
          </a:xfrm>
          <a:custGeom>
            <a:avLst/>
            <a:gdLst/>
            <a:ahLst/>
            <a:cxnLst/>
            <a:rect l="l" t="t" r="r" b="b"/>
            <a:pathLst>
              <a:path w="2898629" h="6081041">
                <a:moveTo>
                  <a:pt x="0" y="0"/>
                </a:moveTo>
                <a:lnTo>
                  <a:pt x="2898629" y="0"/>
                </a:lnTo>
                <a:lnTo>
                  <a:pt x="2898629" y="6081041"/>
                </a:lnTo>
                <a:lnTo>
                  <a:pt x="0" y="6081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6619" y="421845"/>
            <a:ext cx="1926211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Timmerman Industries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4270" y="1294834"/>
            <a:ext cx="6403174" cy="160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5700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DATA CLEANING</a:t>
            </a:r>
          </a:p>
          <a:p>
            <a:pPr algn="l">
              <a:lnSpc>
                <a:spcPts val="6160"/>
              </a:lnSpc>
            </a:pPr>
            <a:endParaRPr lang="en-US" sz="5700" b="1" dirty="0">
              <a:solidFill>
                <a:schemeClr val="accent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59841" y="4148809"/>
            <a:ext cx="7052971" cy="484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  <a:spcBef>
                <a:spcPct val="0"/>
              </a:spcBef>
            </a:pPr>
            <a:r>
              <a:rPr lang="en-US" sz="2701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CLEANING</a:t>
            </a:r>
          </a:p>
          <a:p>
            <a:pPr marL="583359" lvl="1" indent="-291679" algn="ctr">
              <a:lnSpc>
                <a:spcPts val="3782"/>
              </a:lnSpc>
              <a:spcBef>
                <a:spcPct val="0"/>
              </a:spcBef>
              <a:buFont typeface="Arial"/>
              <a:buChar char="•"/>
            </a:pPr>
            <a:r>
              <a:rPr lang="en-US" sz="270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Explain the methods used to clean the data, including how missing values were imputed.</a:t>
            </a:r>
          </a:p>
          <a:p>
            <a:pPr algn="ctr">
              <a:lnSpc>
                <a:spcPts val="3782"/>
              </a:lnSpc>
              <a:spcBef>
                <a:spcPct val="0"/>
              </a:spcBef>
            </a:pPr>
            <a:endParaRPr lang="en-US" sz="270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83359" lvl="1" indent="-291679" algn="ctr">
              <a:lnSpc>
                <a:spcPts val="3782"/>
              </a:lnSpc>
              <a:spcBef>
                <a:spcPct val="0"/>
              </a:spcBef>
              <a:buFont typeface="Arial"/>
              <a:buChar char="•"/>
            </a:pPr>
            <a:r>
              <a:rPr lang="en-US" sz="270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Describe how outliers were identified and handled, and how any inconsistent data points were corrected or removed.</a:t>
            </a:r>
          </a:p>
          <a:p>
            <a:pPr algn="ctr">
              <a:lnSpc>
                <a:spcPts val="3782"/>
              </a:lnSpc>
              <a:spcBef>
                <a:spcPct val="0"/>
              </a:spcBef>
            </a:pPr>
            <a:endParaRPr lang="en-US" sz="270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1B84F5-D988-1EDE-ED0F-489EA6975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486" y="1712324"/>
            <a:ext cx="8658083" cy="21728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56619" y="421845"/>
            <a:ext cx="1926211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Timmerman Industries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09085" y="469470"/>
            <a:ext cx="10445984" cy="72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0"/>
              </a:lnSpc>
            </a:pPr>
            <a:r>
              <a:rPr lang="en-US" sz="4982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EDA (Exploratory Data Analysis)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963544" y="1464995"/>
            <a:ext cx="745776" cy="745776"/>
            <a:chOff x="0" y="0"/>
            <a:chExt cx="270933" cy="270933"/>
          </a:xfrm>
          <a:solidFill>
            <a:schemeClr val="accent2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63544" y="1620418"/>
            <a:ext cx="745776" cy="39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963544" y="4107290"/>
            <a:ext cx="745776" cy="745776"/>
            <a:chOff x="0" y="0"/>
            <a:chExt cx="270933" cy="270933"/>
          </a:xfrm>
          <a:solidFill>
            <a:schemeClr val="accent2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63544" y="4442078"/>
            <a:ext cx="745776" cy="39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87302" y="4962012"/>
            <a:ext cx="5447121" cy="364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9"/>
              </a:lnSpc>
            </a:pPr>
            <a:endParaRPr sz="2000" dirty="0">
              <a:latin typeface="Canva Sans" panose="020B0604020202020204" charset="0"/>
            </a:endParaRPr>
          </a:p>
          <a:p>
            <a:pPr marL="403983" lvl="1" indent="-201992" algn="l">
              <a:lnSpc>
                <a:spcPts val="2619"/>
              </a:lnSpc>
              <a:buFont typeface="Arial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Examine the relationships between pairs of variables. </a:t>
            </a:r>
          </a:p>
          <a:p>
            <a:pPr algn="l">
              <a:lnSpc>
                <a:spcPts val="261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403983" lvl="1" indent="-201992" algn="l">
              <a:lnSpc>
                <a:spcPts val="2619"/>
              </a:lnSpc>
              <a:buFont typeface="Arial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Discuss how these variables correlate or interact with each other, including visualizations (e.g., scatter plots, correlation matrices) and any statistical tests performed. </a:t>
            </a:r>
          </a:p>
          <a:p>
            <a:pPr algn="l">
              <a:lnSpc>
                <a:spcPts val="261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619"/>
              </a:lnSpc>
              <a:spcBef>
                <a:spcPct val="0"/>
              </a:spcBef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3020457" y="4107290"/>
            <a:ext cx="745776" cy="745776"/>
            <a:chOff x="0" y="0"/>
            <a:chExt cx="270933" cy="270933"/>
          </a:xfrm>
          <a:solidFill>
            <a:schemeClr val="accent2"/>
          </a:solid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020457" y="4456238"/>
            <a:ext cx="745776" cy="39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26123" y="5171385"/>
            <a:ext cx="4947526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endParaRPr sz="2000" dirty="0">
              <a:latin typeface="Canva Sans" panose="020B0604020202020204" charset="0"/>
            </a:endParaRPr>
          </a:p>
          <a:p>
            <a:pPr marL="774991" lvl="2" indent="-285750" algn="l">
              <a:lnSpc>
                <a:spcPts val="23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Explore the relationships among three or more variables simultaneously. </a:t>
            </a:r>
          </a:p>
          <a:p>
            <a:pPr marL="285750" indent="-285750" algn="l">
              <a:lnSpc>
                <a:spcPts val="237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774991" lvl="2" indent="-285750" algn="l">
              <a:lnSpc>
                <a:spcPts val="23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Use techniques such as multiple regression, PCA, or advanced visualization methods to understand complex interactions in the data.  </a:t>
            </a: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  <a:spcBef>
                <a:spcPct val="0"/>
              </a:spcBef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963544" y="2439371"/>
            <a:ext cx="12845228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</a:pPr>
            <a:endParaRPr sz="2000" dirty="0">
              <a:latin typeface="Canva Sans" panose="020B0604020202020204" charset="0"/>
            </a:endParaRPr>
          </a:p>
          <a:p>
            <a:pPr marL="355472" lvl="1" indent="-177736" algn="l">
              <a:lnSpc>
                <a:spcPts val="2025"/>
              </a:lnSpc>
              <a:buFont typeface="Arial"/>
              <a:buChar char="•"/>
            </a:pPr>
            <a:r>
              <a:rPr lang="en-US" sz="2000" spc="26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Discuss the results of univariate analysis, including insights gained from individual variables. </a:t>
            </a:r>
          </a:p>
          <a:p>
            <a:pPr marL="355472" lvl="1" indent="-177736" algn="l">
              <a:lnSpc>
                <a:spcPct val="200000"/>
              </a:lnSpc>
              <a:buFont typeface="Arial"/>
              <a:buChar char="•"/>
            </a:pPr>
            <a:r>
              <a:rPr lang="en-US" sz="2000" spc="26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Highlight key statistics and visualizations (e.g., histograms, box plots) for each variable. </a:t>
            </a:r>
          </a:p>
          <a:p>
            <a:pPr algn="ctr">
              <a:lnSpc>
                <a:spcPts val="2305"/>
              </a:lnSpc>
              <a:spcBef>
                <a:spcPct val="0"/>
              </a:spcBef>
            </a:pPr>
            <a:endParaRPr lang="en-US" sz="2000" spc="2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938316" y="1790258"/>
            <a:ext cx="382468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sz="267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UNIVARIATE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38317" y="4380743"/>
            <a:ext cx="4111806" cy="4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BIVARIATE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23408" y="4432553"/>
            <a:ext cx="3547922" cy="82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  <a:spcBef>
                <a:spcPct val="0"/>
              </a:spcBef>
            </a:pPr>
            <a:r>
              <a:rPr lang="en-US" sz="267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MULTIVARIATE ANALYSIS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3EE9A3-D262-C75E-2FCD-EB6A32769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620"/>
            <a:ext cx="3937628" cy="90617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71330" y="392247"/>
            <a:ext cx="366539" cy="244207"/>
          </a:xfrm>
          <a:custGeom>
            <a:avLst/>
            <a:gdLst/>
            <a:ahLst/>
            <a:cxnLst/>
            <a:rect l="l" t="t" r="r" b="b"/>
            <a:pathLst>
              <a:path w="366539" h="244207">
                <a:moveTo>
                  <a:pt x="0" y="0"/>
                </a:moveTo>
                <a:lnTo>
                  <a:pt x="366540" y="0"/>
                </a:lnTo>
                <a:lnTo>
                  <a:pt x="366540" y="244206"/>
                </a:lnTo>
                <a:lnTo>
                  <a:pt x="0" y="244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60608" y="3207589"/>
            <a:ext cx="9365608" cy="5402058"/>
          </a:xfrm>
          <a:custGeom>
            <a:avLst/>
            <a:gdLst/>
            <a:ahLst/>
            <a:cxnLst/>
            <a:rect l="l" t="t" r="r" b="b"/>
            <a:pathLst>
              <a:path w="9365608" h="5402058">
                <a:moveTo>
                  <a:pt x="0" y="0"/>
                </a:moveTo>
                <a:lnTo>
                  <a:pt x="9365608" y="0"/>
                </a:lnTo>
                <a:lnTo>
                  <a:pt x="9365608" y="5402058"/>
                </a:lnTo>
                <a:lnTo>
                  <a:pt x="0" y="540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169132" y="0"/>
            <a:ext cx="579945" cy="3348353"/>
            <a:chOff x="0" y="0"/>
            <a:chExt cx="152743" cy="881871"/>
          </a:xfrm>
          <a:solidFill>
            <a:schemeClr val="accent2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52743" cy="881871"/>
            </a:xfrm>
            <a:custGeom>
              <a:avLst/>
              <a:gdLst/>
              <a:ahLst/>
              <a:cxnLst/>
              <a:rect l="l" t="t" r="r" b="b"/>
              <a:pathLst>
                <a:path w="152743" h="881871">
                  <a:moveTo>
                    <a:pt x="0" y="0"/>
                  </a:moveTo>
                  <a:lnTo>
                    <a:pt x="152743" y="0"/>
                  </a:lnTo>
                  <a:lnTo>
                    <a:pt x="152743" y="881871"/>
                  </a:lnTo>
                  <a:lnTo>
                    <a:pt x="0" y="881871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2743" cy="91997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47729" y="8743950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48215" y="1066800"/>
            <a:ext cx="9046561" cy="89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5"/>
              </a:lnSpc>
            </a:pPr>
            <a:r>
              <a:rPr lang="en-US" sz="6129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UNIVARIATE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9841" y="2327119"/>
            <a:ext cx="7907942" cy="228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.</a:t>
            </a:r>
          </a:p>
          <a:p>
            <a:pPr marL="458007" lvl="1" indent="-229004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Discuss the results of univariate analysis, including insights gained from individual variables. </a:t>
            </a:r>
          </a:p>
          <a:p>
            <a:pPr marL="458007" lvl="1" indent="-229004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Highlight key statistics and visualizations (e.g., histograms, box plots) for each variable. </a:t>
            </a:r>
          </a:p>
          <a:p>
            <a:pPr algn="l">
              <a:lnSpc>
                <a:spcPts val="2969"/>
              </a:lnSpc>
              <a:spcBef>
                <a:spcPct val="0"/>
              </a:spcBef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02439" y="6696077"/>
            <a:ext cx="745776" cy="39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88809E-C632-D4A5-0EB9-DE356F70B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2439" y="4736451"/>
            <a:ext cx="8225941" cy="4316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13283" y="8878253"/>
            <a:ext cx="1174717" cy="1048073"/>
            <a:chOff x="0" y="0"/>
            <a:chExt cx="353327" cy="276036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53327" cy="276036"/>
            </a:xfrm>
            <a:custGeom>
              <a:avLst/>
              <a:gdLst/>
              <a:ahLst/>
              <a:cxnLst/>
              <a:rect l="l" t="t" r="r" b="b"/>
              <a:pathLst>
                <a:path w="353327" h="276036">
                  <a:moveTo>
                    <a:pt x="0" y="0"/>
                  </a:moveTo>
                  <a:lnTo>
                    <a:pt x="353327" y="0"/>
                  </a:lnTo>
                  <a:lnTo>
                    <a:pt x="353327" y="276036"/>
                  </a:lnTo>
                  <a:lnTo>
                    <a:pt x="0" y="276036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3327" cy="3141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695774" y="7500733"/>
            <a:ext cx="1174717" cy="2786267"/>
            <a:chOff x="0" y="0"/>
            <a:chExt cx="309390" cy="733832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09390" cy="733832"/>
            </a:xfrm>
            <a:custGeom>
              <a:avLst/>
              <a:gdLst/>
              <a:ahLst/>
              <a:cxnLst/>
              <a:rect l="l" t="t" r="r" b="b"/>
              <a:pathLst>
                <a:path w="309390" h="733832">
                  <a:moveTo>
                    <a:pt x="0" y="0"/>
                  </a:moveTo>
                  <a:lnTo>
                    <a:pt x="309390" y="0"/>
                  </a:lnTo>
                  <a:lnTo>
                    <a:pt x="309390" y="733832"/>
                  </a:lnTo>
                  <a:lnTo>
                    <a:pt x="0" y="733832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9390" cy="7719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870491" y="3778639"/>
            <a:ext cx="7482631" cy="5042897"/>
          </a:xfrm>
          <a:custGeom>
            <a:avLst/>
            <a:gdLst/>
            <a:ahLst/>
            <a:cxnLst/>
            <a:rect l="l" t="t" r="r" b="b"/>
            <a:pathLst>
              <a:path w="8185094" h="5572534">
                <a:moveTo>
                  <a:pt x="0" y="0"/>
                </a:moveTo>
                <a:lnTo>
                  <a:pt x="8185095" y="0"/>
                </a:lnTo>
                <a:lnTo>
                  <a:pt x="8185095" y="5572534"/>
                </a:lnTo>
                <a:lnTo>
                  <a:pt x="0" y="5572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49801" y="9181368"/>
            <a:ext cx="802066" cy="30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4370" y="733521"/>
            <a:ext cx="8271421" cy="77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5418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BIVARIATE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9841" y="1486678"/>
            <a:ext cx="11964844" cy="325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  <a:spcBef>
                <a:spcPct val="0"/>
              </a:spcBef>
            </a:pPr>
            <a:endParaRPr sz="2400" dirty="0">
              <a:latin typeface="Canva Sans" panose="020B0604020202020204" charset="0"/>
            </a:endParaRPr>
          </a:p>
          <a:p>
            <a:pPr marL="500584" lvl="1" indent="-250292" algn="l">
              <a:lnSpc>
                <a:spcPts val="3246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Examine the relationships between pairs of variables. 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endParaRPr lang="en-US" sz="24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500584" lvl="1" indent="-250292" algn="l">
              <a:lnSpc>
                <a:spcPts val="3246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Discuss how these variables correlate or interact with each other, including visualizations (e.g., scatter plots, correlation matrices) and any statistical tests performed. 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endParaRPr lang="en-US" sz="24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246"/>
              </a:lnSpc>
              <a:spcBef>
                <a:spcPct val="0"/>
              </a:spcBef>
            </a:pPr>
            <a:endParaRPr lang="en-US" sz="24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20FA5-ABB1-56B6-07E5-1AEDCE75A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903837"/>
            <a:ext cx="9085140" cy="17840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4727372"/>
            <a:ext cx="18288000" cy="889954"/>
            <a:chOff x="0" y="0"/>
            <a:chExt cx="4816593" cy="234391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34391"/>
            </a:xfrm>
            <a:custGeom>
              <a:avLst/>
              <a:gdLst/>
              <a:ahLst/>
              <a:cxnLst/>
              <a:rect l="l" t="t" r="r" b="b"/>
              <a:pathLst>
                <a:path w="4816592" h="234391">
                  <a:moveTo>
                    <a:pt x="0" y="0"/>
                  </a:moveTo>
                  <a:lnTo>
                    <a:pt x="4816592" y="0"/>
                  </a:lnTo>
                  <a:lnTo>
                    <a:pt x="4816592" y="234391"/>
                  </a:lnTo>
                  <a:lnTo>
                    <a:pt x="0" y="234391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27249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6619" y="421845"/>
            <a:ext cx="1926211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Timmerman Industries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86218" y="1556094"/>
            <a:ext cx="6213994" cy="6558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sz="2000" dirty="0">
              <a:latin typeface="Canva Sans" panose="020B0604020202020204" charset="0"/>
            </a:endParaRPr>
          </a:p>
          <a:p>
            <a:pPr marL="898128" lvl="2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Explore the relationships among three or more variables simultaneously. </a:t>
            </a: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898128" lvl="2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Use techniques such as multiple regression, PCA, or advanced visualization methods to understand complex interactions in the data. </a:t>
            </a: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12187" y="478995"/>
            <a:ext cx="10494040" cy="83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5748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MULTIVARIATE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B504B5-3A34-3406-CFFE-BD31817B4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1556094"/>
            <a:ext cx="10036984" cy="5402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889168-6D00-B36C-A9D4-BAC47BBEA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98" y="7396690"/>
            <a:ext cx="9639301" cy="25128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6619" y="421845"/>
            <a:ext cx="1926211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Timmerman Industries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58300" y="7373280"/>
            <a:ext cx="579945" cy="1885020"/>
            <a:chOff x="0" y="0"/>
            <a:chExt cx="152743" cy="496466"/>
          </a:xfrm>
          <a:solidFill>
            <a:schemeClr val="accent2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743" cy="496466"/>
            </a:xfrm>
            <a:custGeom>
              <a:avLst/>
              <a:gdLst/>
              <a:ahLst/>
              <a:cxnLst/>
              <a:rect l="l" t="t" r="r" b="b"/>
              <a:pathLst>
                <a:path w="152743" h="496466">
                  <a:moveTo>
                    <a:pt x="0" y="0"/>
                  </a:moveTo>
                  <a:lnTo>
                    <a:pt x="152743" y="0"/>
                  </a:lnTo>
                  <a:lnTo>
                    <a:pt x="152743" y="496466"/>
                  </a:lnTo>
                  <a:lnTo>
                    <a:pt x="0" y="496466"/>
                  </a:lnTo>
                  <a:close/>
                </a:path>
              </a:pathLst>
            </a:custGeom>
            <a:grpFill/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2743" cy="53456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8000" y="595851"/>
            <a:ext cx="6931742" cy="748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200" b="1" dirty="0">
                <a:solidFill>
                  <a:schemeClr val="accent2"/>
                </a:solidFill>
                <a:latin typeface="Inter Bold"/>
                <a:ea typeface="Inter Bold"/>
                <a:sym typeface="Inter Bold"/>
              </a:rPr>
              <a:t>INSIGHTS</a:t>
            </a:r>
            <a:r>
              <a:rPr lang="en-US" sz="3200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 &amp;</a:t>
            </a:r>
            <a:r>
              <a:rPr lang="en-US" sz="3200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b="1" dirty="0">
                <a:solidFill>
                  <a:schemeClr val="accent2"/>
                </a:solidFill>
                <a:latin typeface="Inter Bold"/>
                <a:ea typeface="Inter Bold"/>
                <a:sym typeface="Open Sans"/>
              </a:rPr>
              <a:t>RECOMMENDATIONS</a:t>
            </a:r>
            <a:endParaRPr lang="en-US" sz="3200" b="1" dirty="0">
              <a:solidFill>
                <a:schemeClr val="accent2"/>
              </a:solidFill>
              <a:latin typeface="Inter Bold"/>
              <a:ea typeface="Inter Bold"/>
              <a:sym typeface="Inte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70458" y="1706271"/>
            <a:ext cx="5871167" cy="829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5"/>
              </a:lnSpc>
            </a:pPr>
            <a:r>
              <a:rPr lang="en-US" sz="2500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Key Insights:</a:t>
            </a:r>
          </a:p>
          <a:p>
            <a:pPr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285750" indent="-285750">
              <a:lnSpc>
                <a:spcPts val="2405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Bigger homes cost more</a:t>
            </a:r>
          </a:p>
          <a:p>
            <a:pPr marL="742950" lvl="1" indent="-285750">
              <a:lnSpc>
                <a:spcPts val="2405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Homes with more space usually have higher prices.</a:t>
            </a:r>
          </a:p>
          <a:p>
            <a:pPr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285750" indent="-285750">
              <a:lnSpc>
                <a:spcPts val="2405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Waterfront homes are more expensive</a:t>
            </a:r>
          </a:p>
          <a:p>
            <a:pPr marL="742950" lvl="1" indent="-285750">
              <a:lnSpc>
                <a:spcPts val="2405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Houses near water are sold at higher prices than others.</a:t>
            </a:r>
          </a:p>
          <a:p>
            <a:pPr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285750" indent="-285750">
              <a:lnSpc>
                <a:spcPts val="2405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Renovated homes sell for more</a:t>
            </a:r>
          </a:p>
          <a:p>
            <a:pPr marL="742950" lvl="1" indent="-285750">
              <a:lnSpc>
                <a:spcPts val="2405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Homes with new updates or repairs get better prices.</a:t>
            </a:r>
          </a:p>
          <a:p>
            <a:pPr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>
              <a:lnSpc>
                <a:spcPts val="2405"/>
              </a:lnSpc>
            </a:pPr>
            <a:r>
              <a:rPr lang="en-US" sz="2500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Recommendations:</a:t>
            </a:r>
          </a:p>
          <a:p>
            <a:pPr>
              <a:lnSpc>
                <a:spcPts val="2405"/>
              </a:lnSpc>
            </a:pPr>
            <a:endParaRPr lang="en-US" sz="2500" b="1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285750" indent="-285750">
              <a:lnSpc>
                <a:spcPts val="2405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List 2–4 Bedroom Homes</a:t>
            </a:r>
          </a:p>
          <a:p>
            <a:pPr marL="742950" lvl="1" indent="-285750">
              <a:lnSpc>
                <a:spcPts val="2405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Focus on these, as they match demand and pricing well.</a:t>
            </a:r>
          </a:p>
          <a:p>
            <a:pPr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285750" indent="-285750">
              <a:lnSpc>
                <a:spcPts val="2405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Renovate Before Selling</a:t>
            </a:r>
          </a:p>
          <a:p>
            <a:pPr marL="742950" lvl="1" indent="-285750">
              <a:lnSpc>
                <a:spcPts val="2405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Even small upgrades can raise the selling price.</a:t>
            </a:r>
          </a:p>
          <a:p>
            <a:pPr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285750" indent="-285750">
              <a:lnSpc>
                <a:spcPts val="2405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Use Seasonal Price Peaks</a:t>
            </a:r>
          </a:p>
          <a:p>
            <a:pPr marL="742950" lvl="1" indent="-285750">
              <a:lnSpc>
                <a:spcPts val="2405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Sell during months with higher average prices for best value.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90F530-003D-EC39-1A32-F2371CF5E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83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451</Words>
  <Application>Microsoft Office PowerPoint</Application>
  <PresentationFormat>Custom</PresentationFormat>
  <Paragraphs>109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Inter Bold</vt:lpstr>
      <vt:lpstr>Wingdings</vt:lpstr>
      <vt:lpstr>Canva Sans</vt:lpstr>
      <vt:lpstr>Arial</vt:lpstr>
      <vt:lpstr>Open Sans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Presentation</dc:title>
  <cp:lastModifiedBy>Muni M</cp:lastModifiedBy>
  <cp:revision>24</cp:revision>
  <dcterms:created xsi:type="dcterms:W3CDTF">2006-08-16T00:00:00Z</dcterms:created>
  <dcterms:modified xsi:type="dcterms:W3CDTF">2025-07-30T16:54:01Z</dcterms:modified>
  <dc:identifier>DAGtuBgDHFc</dc:identifier>
</cp:coreProperties>
</file>